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Averag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gy1jYIv02szch5XcMGmjBZ1olE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66da807ae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66da807ae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602741a1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1602741a1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15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15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1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1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5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2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43" name="Google Shape;143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25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53" name="Google Shape;153;p25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156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156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5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5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5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5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5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25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2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79" name="Google Shape;179;p2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26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" name="Google Shape;182;p2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3" name="Google Shape;183;p26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7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87" name="Google Shape;187;p27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7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1" name="Google Shape;191;p2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7" name="Google Shape;197;p2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156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156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28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8" name="Google Shape;218;p2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156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156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1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5" name="Google Shape;45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51" name="Google Shape;51;p18"/>
          <p:cNvPicPr preferRelativeResize="0"/>
          <p:nvPr/>
        </p:nvPicPr>
        <p:blipFill rotWithShape="1">
          <a:blip r:embed="rId2">
            <a:alphaModFix amt="80000"/>
          </a:blip>
          <a:srcRect b="25866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52" name="Google Shape;5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1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18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8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8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8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1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0" name="Google Shape;60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1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8" name="Google Shape;68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75" name="Google Shape;75;p2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156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156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2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2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21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2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2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8" name="Google Shape;108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2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2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2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20" name="Google Shape;120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2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2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1" name="Google Shape;131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"/>
          <p:cNvSpPr txBox="1"/>
          <p:nvPr>
            <p:ph type="ctrTitle"/>
          </p:nvPr>
        </p:nvSpPr>
        <p:spPr>
          <a:xfrm>
            <a:off x="3141500" y="1578400"/>
            <a:ext cx="56133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Customer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Churn Prediction</a:t>
            </a:r>
            <a:endParaRPr/>
          </a:p>
        </p:txBody>
      </p:sp>
      <p:sp>
        <p:nvSpPr>
          <p:cNvPr id="229" name="Google Shape;229;p1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/>
              <a:t>Steven Kusuma - FTDS Batch 015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 txBox="1"/>
          <p:nvPr>
            <p:ph type="title"/>
          </p:nvPr>
        </p:nvSpPr>
        <p:spPr>
          <a:xfrm>
            <a:off x="1915325" y="390075"/>
            <a:ext cx="25350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Sequential API</a:t>
            </a:r>
            <a:endParaRPr/>
          </a:p>
        </p:txBody>
      </p:sp>
      <p:sp>
        <p:nvSpPr>
          <p:cNvPr id="336" name="Google Shape;336;p9"/>
          <p:cNvSpPr txBox="1"/>
          <p:nvPr>
            <p:ph type="title"/>
          </p:nvPr>
        </p:nvSpPr>
        <p:spPr>
          <a:xfrm>
            <a:off x="5867450" y="390075"/>
            <a:ext cx="25350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Functional</a:t>
            </a:r>
            <a:r>
              <a:rPr lang="en-GB"/>
              <a:t> API</a:t>
            </a:r>
            <a:endParaRPr/>
          </a:p>
        </p:txBody>
      </p:sp>
      <p:sp>
        <p:nvSpPr>
          <p:cNvPr id="337" name="Google Shape;337;p9"/>
          <p:cNvSpPr txBox="1"/>
          <p:nvPr>
            <p:ph type="title"/>
          </p:nvPr>
        </p:nvSpPr>
        <p:spPr>
          <a:xfrm>
            <a:off x="1295400" y="1235675"/>
            <a:ext cx="18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500"/>
              <a:t>Baseline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500"/>
              <a:t>622 Parameters</a:t>
            </a:r>
            <a:endParaRPr sz="1500"/>
          </a:p>
        </p:txBody>
      </p:sp>
      <p:sp>
        <p:nvSpPr>
          <p:cNvPr id="338" name="Google Shape;338;p9"/>
          <p:cNvSpPr txBox="1"/>
          <p:nvPr>
            <p:ph type="title"/>
          </p:nvPr>
        </p:nvSpPr>
        <p:spPr>
          <a:xfrm>
            <a:off x="3257675" y="1235675"/>
            <a:ext cx="18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500"/>
              <a:t>Improvement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500"/>
              <a:t>4,719 parameters</a:t>
            </a:r>
            <a:endParaRPr sz="1500"/>
          </a:p>
        </p:txBody>
      </p:sp>
      <p:sp>
        <p:nvSpPr>
          <p:cNvPr id="339" name="Google Shape;339;p9"/>
          <p:cNvSpPr txBox="1"/>
          <p:nvPr>
            <p:ph type="title"/>
          </p:nvPr>
        </p:nvSpPr>
        <p:spPr>
          <a:xfrm>
            <a:off x="5219950" y="1235675"/>
            <a:ext cx="18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500"/>
              <a:t>Baseline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500"/>
              <a:t>487 Parameters</a:t>
            </a:r>
            <a:endParaRPr sz="1500"/>
          </a:p>
        </p:txBody>
      </p:sp>
      <p:sp>
        <p:nvSpPr>
          <p:cNvPr id="340" name="Google Shape;340;p9"/>
          <p:cNvSpPr txBox="1"/>
          <p:nvPr>
            <p:ph type="title"/>
          </p:nvPr>
        </p:nvSpPr>
        <p:spPr>
          <a:xfrm>
            <a:off x="7144550" y="1235675"/>
            <a:ext cx="183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500"/>
              <a:t>Improvement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500"/>
              <a:t>3,683 Parameters</a:t>
            </a:r>
            <a:endParaRPr sz="1500"/>
          </a:p>
        </p:txBody>
      </p:sp>
      <p:sp>
        <p:nvSpPr>
          <p:cNvPr id="341" name="Google Shape;341;p9"/>
          <p:cNvSpPr txBox="1"/>
          <p:nvPr>
            <p:ph type="title"/>
          </p:nvPr>
        </p:nvSpPr>
        <p:spPr>
          <a:xfrm>
            <a:off x="0" y="2255850"/>
            <a:ext cx="129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800"/>
              <a:t>Accuracy</a:t>
            </a:r>
            <a:endParaRPr sz="1800"/>
          </a:p>
        </p:txBody>
      </p:sp>
      <p:sp>
        <p:nvSpPr>
          <p:cNvPr id="342" name="Google Shape;342;p9"/>
          <p:cNvSpPr txBox="1"/>
          <p:nvPr>
            <p:ph type="title"/>
          </p:nvPr>
        </p:nvSpPr>
        <p:spPr>
          <a:xfrm>
            <a:off x="0" y="3970450"/>
            <a:ext cx="129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800"/>
              <a:t>Loss</a:t>
            </a:r>
            <a:endParaRPr sz="1800"/>
          </a:p>
        </p:txBody>
      </p:sp>
      <p:pic>
        <p:nvPicPr>
          <p:cNvPr id="343" name="Google Shape;34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836000"/>
            <a:ext cx="180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400" y="3550600"/>
            <a:ext cx="1800001" cy="144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7675" y="1836000"/>
            <a:ext cx="180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7663" y="3550600"/>
            <a:ext cx="180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9950" y="1836000"/>
            <a:ext cx="180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19950" y="3550600"/>
            <a:ext cx="180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82225" y="1836000"/>
            <a:ext cx="180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82225" y="3550600"/>
            <a:ext cx="180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9"/>
          <p:cNvSpPr/>
          <p:nvPr/>
        </p:nvSpPr>
        <p:spPr>
          <a:xfrm>
            <a:off x="5253250" y="1874250"/>
            <a:ext cx="1732200" cy="136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9"/>
          <p:cNvSpPr/>
          <p:nvPr/>
        </p:nvSpPr>
        <p:spPr>
          <a:xfrm>
            <a:off x="5253250" y="3579550"/>
            <a:ext cx="1732200" cy="136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Classification Report</a:t>
            </a:r>
            <a:endParaRPr/>
          </a:p>
        </p:txBody>
      </p:sp>
      <p:sp>
        <p:nvSpPr>
          <p:cNvPr id="358" name="Google Shape;358;p10"/>
          <p:cNvSpPr/>
          <p:nvPr/>
        </p:nvSpPr>
        <p:spPr>
          <a:xfrm>
            <a:off x="5474525" y="1851750"/>
            <a:ext cx="3240000" cy="144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975" y="1851750"/>
            <a:ext cx="3240001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981" y="3541550"/>
            <a:ext cx="3240001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4526" y="1851750"/>
            <a:ext cx="3240001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4526" y="3541550"/>
            <a:ext cx="32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0"/>
          <p:cNvSpPr txBox="1"/>
          <p:nvPr>
            <p:ph type="title"/>
          </p:nvPr>
        </p:nvSpPr>
        <p:spPr>
          <a:xfrm>
            <a:off x="90625" y="2271600"/>
            <a:ext cx="18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800"/>
              <a:t>Baseline</a:t>
            </a:r>
            <a:endParaRPr sz="1800"/>
          </a:p>
        </p:txBody>
      </p:sp>
      <p:sp>
        <p:nvSpPr>
          <p:cNvPr id="364" name="Google Shape;364;p10"/>
          <p:cNvSpPr txBox="1"/>
          <p:nvPr>
            <p:ph type="title"/>
          </p:nvPr>
        </p:nvSpPr>
        <p:spPr>
          <a:xfrm>
            <a:off x="90625" y="3961400"/>
            <a:ext cx="18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800"/>
              <a:t>Improvement</a:t>
            </a:r>
            <a:endParaRPr sz="1800"/>
          </a:p>
        </p:txBody>
      </p:sp>
      <p:sp>
        <p:nvSpPr>
          <p:cNvPr id="365" name="Google Shape;365;p10"/>
          <p:cNvSpPr txBox="1"/>
          <p:nvPr>
            <p:ph type="title"/>
          </p:nvPr>
        </p:nvSpPr>
        <p:spPr>
          <a:xfrm>
            <a:off x="2472975" y="1171100"/>
            <a:ext cx="252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Sequential API</a:t>
            </a:r>
            <a:endParaRPr/>
          </a:p>
        </p:txBody>
      </p:sp>
      <p:sp>
        <p:nvSpPr>
          <p:cNvPr id="366" name="Google Shape;366;p10"/>
          <p:cNvSpPr txBox="1"/>
          <p:nvPr>
            <p:ph type="title"/>
          </p:nvPr>
        </p:nvSpPr>
        <p:spPr>
          <a:xfrm>
            <a:off x="5834525" y="1171100"/>
            <a:ext cx="252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Functional API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888" y="1945225"/>
            <a:ext cx="3794400" cy="2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Functional API - Baseline</a:t>
            </a:r>
            <a:endParaRPr/>
          </a:p>
        </p:txBody>
      </p:sp>
      <p:sp>
        <p:nvSpPr>
          <p:cNvPr id="373" name="Google Shape;373;p11"/>
          <p:cNvSpPr txBox="1"/>
          <p:nvPr/>
        </p:nvSpPr>
        <p:spPr>
          <a:xfrm>
            <a:off x="1297500" y="1307850"/>
            <a:ext cx="29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 Accuracy level : 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81</a:t>
            </a: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11"/>
          <p:cNvSpPr txBox="1"/>
          <p:nvPr/>
        </p:nvSpPr>
        <p:spPr>
          <a:xfrm>
            <a:off x="5627175" y="1869025"/>
            <a:ext cx="3012000" cy="23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API</a:t>
            </a: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predicts 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Churn target correctly by 55%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main concern is as if :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True label = 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Churn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Predicted label = No 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Churn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a result might 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get a Churned customer, may give wrong or may not give a promotion.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11"/>
          <p:cNvSpPr/>
          <p:nvPr/>
        </p:nvSpPr>
        <p:spPr>
          <a:xfrm>
            <a:off x="2170750" y="3392875"/>
            <a:ext cx="270300" cy="270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3072"/>
            <a:ext cx="9144003" cy="24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2"/>
          <p:cNvSpPr txBox="1"/>
          <p:nvPr>
            <p:ph type="title"/>
          </p:nvPr>
        </p:nvSpPr>
        <p:spPr>
          <a:xfrm>
            <a:off x="1441650" y="383450"/>
            <a:ext cx="73935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Sample Testing using Functional API - Baseline</a:t>
            </a:r>
            <a:endParaRPr/>
          </a:p>
        </p:txBody>
      </p:sp>
      <p:sp>
        <p:nvSpPr>
          <p:cNvPr id="382" name="Google Shape;382;p12"/>
          <p:cNvSpPr txBox="1"/>
          <p:nvPr>
            <p:ph type="title"/>
          </p:nvPr>
        </p:nvSpPr>
        <p:spPr>
          <a:xfrm>
            <a:off x="152400" y="4380200"/>
            <a:ext cx="53001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100">
                <a:highlight>
                  <a:srgbClr val="1E1E1E"/>
                </a:highlight>
              </a:rPr>
              <a:t>2 out of 20 samples wrongly predicted.</a:t>
            </a:r>
            <a:endParaRPr sz="1100"/>
          </a:p>
        </p:txBody>
      </p:sp>
      <p:sp>
        <p:nvSpPr>
          <p:cNvPr id="383" name="Google Shape;383;p12"/>
          <p:cNvSpPr/>
          <p:nvPr/>
        </p:nvSpPr>
        <p:spPr>
          <a:xfrm>
            <a:off x="7692075" y="1483075"/>
            <a:ext cx="1452000" cy="243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2"/>
          <p:cNvSpPr txBox="1"/>
          <p:nvPr/>
        </p:nvSpPr>
        <p:spPr>
          <a:xfrm>
            <a:off x="7558225" y="867475"/>
            <a:ext cx="68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True Label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12"/>
          <p:cNvSpPr txBox="1"/>
          <p:nvPr/>
        </p:nvSpPr>
        <p:spPr>
          <a:xfrm>
            <a:off x="8191200" y="867475"/>
            <a:ext cx="95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Predicted Label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166da807aea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3072"/>
            <a:ext cx="9144003" cy="24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166da807aea_0_68"/>
          <p:cNvSpPr txBox="1"/>
          <p:nvPr/>
        </p:nvSpPr>
        <p:spPr>
          <a:xfrm>
            <a:off x="7558225" y="867475"/>
            <a:ext cx="68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True Label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g166da807aea_0_68"/>
          <p:cNvSpPr txBox="1"/>
          <p:nvPr/>
        </p:nvSpPr>
        <p:spPr>
          <a:xfrm>
            <a:off x="8191200" y="867475"/>
            <a:ext cx="95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Predicted Label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g166da807aea_0_68"/>
          <p:cNvSpPr txBox="1"/>
          <p:nvPr/>
        </p:nvSpPr>
        <p:spPr>
          <a:xfrm>
            <a:off x="152400" y="4407225"/>
            <a:ext cx="606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rgbClr val="008FFF"/>
                </a:solidFill>
                <a:latin typeface="Montserrat"/>
                <a:ea typeface="Montserrat"/>
                <a:cs typeface="Montserrat"/>
                <a:sym typeface="Montserrat"/>
              </a:rPr>
              <a:t>https://churn-frontend-v1.herokuapp.com/</a:t>
            </a:r>
            <a:endParaRPr sz="1800" u="sng">
              <a:solidFill>
                <a:srgbClr val="008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g166da807aea_0_6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Deployment App Demo</a:t>
            </a:r>
            <a:endParaRPr/>
          </a:p>
        </p:txBody>
      </p:sp>
      <p:sp>
        <p:nvSpPr>
          <p:cNvPr id="395" name="Google Shape;395;g166da807aea_0_68"/>
          <p:cNvSpPr/>
          <p:nvPr/>
        </p:nvSpPr>
        <p:spPr>
          <a:xfrm>
            <a:off x="7713475" y="157377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166da807aea_0_68"/>
          <p:cNvSpPr/>
          <p:nvPr/>
        </p:nvSpPr>
        <p:spPr>
          <a:xfrm>
            <a:off x="7713475" y="194242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166da807aea_0_68"/>
          <p:cNvSpPr/>
          <p:nvPr/>
        </p:nvSpPr>
        <p:spPr>
          <a:xfrm>
            <a:off x="635100" y="157377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166da807aea_0_68"/>
          <p:cNvSpPr/>
          <p:nvPr/>
        </p:nvSpPr>
        <p:spPr>
          <a:xfrm>
            <a:off x="635100" y="194242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166da807aea_0_68"/>
          <p:cNvSpPr/>
          <p:nvPr/>
        </p:nvSpPr>
        <p:spPr>
          <a:xfrm>
            <a:off x="1063500" y="157377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166da807aea_0_68"/>
          <p:cNvSpPr/>
          <p:nvPr/>
        </p:nvSpPr>
        <p:spPr>
          <a:xfrm>
            <a:off x="1063500" y="194242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166da807aea_0_68"/>
          <p:cNvSpPr/>
          <p:nvPr/>
        </p:nvSpPr>
        <p:spPr>
          <a:xfrm>
            <a:off x="1636025" y="157377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166da807aea_0_68"/>
          <p:cNvSpPr/>
          <p:nvPr/>
        </p:nvSpPr>
        <p:spPr>
          <a:xfrm>
            <a:off x="1636025" y="194242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166da807aea_0_68"/>
          <p:cNvSpPr/>
          <p:nvPr/>
        </p:nvSpPr>
        <p:spPr>
          <a:xfrm>
            <a:off x="2014325" y="194242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166da807aea_0_68"/>
          <p:cNvSpPr/>
          <p:nvPr/>
        </p:nvSpPr>
        <p:spPr>
          <a:xfrm>
            <a:off x="2721350" y="157377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166da807aea_0_68"/>
          <p:cNvSpPr/>
          <p:nvPr/>
        </p:nvSpPr>
        <p:spPr>
          <a:xfrm>
            <a:off x="2014325" y="157377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166da807aea_0_68"/>
          <p:cNvSpPr/>
          <p:nvPr/>
        </p:nvSpPr>
        <p:spPr>
          <a:xfrm>
            <a:off x="3483350" y="157377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166da807aea_0_68"/>
          <p:cNvSpPr/>
          <p:nvPr/>
        </p:nvSpPr>
        <p:spPr>
          <a:xfrm>
            <a:off x="2721350" y="194242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166da807aea_0_68"/>
          <p:cNvSpPr/>
          <p:nvPr/>
        </p:nvSpPr>
        <p:spPr>
          <a:xfrm>
            <a:off x="3483350" y="194242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66da807aea_0_68"/>
          <p:cNvSpPr/>
          <p:nvPr/>
        </p:nvSpPr>
        <p:spPr>
          <a:xfrm>
            <a:off x="4388488" y="157377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66da807aea_0_68"/>
          <p:cNvSpPr/>
          <p:nvPr/>
        </p:nvSpPr>
        <p:spPr>
          <a:xfrm>
            <a:off x="4388488" y="194242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166da807aea_0_68"/>
          <p:cNvSpPr/>
          <p:nvPr/>
        </p:nvSpPr>
        <p:spPr>
          <a:xfrm>
            <a:off x="5099825" y="157377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166da807aea_0_68"/>
          <p:cNvSpPr/>
          <p:nvPr/>
        </p:nvSpPr>
        <p:spPr>
          <a:xfrm>
            <a:off x="5059575" y="194242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66da807aea_0_68"/>
          <p:cNvSpPr/>
          <p:nvPr/>
        </p:nvSpPr>
        <p:spPr>
          <a:xfrm>
            <a:off x="5655050" y="157377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166da807aea_0_68"/>
          <p:cNvSpPr/>
          <p:nvPr/>
        </p:nvSpPr>
        <p:spPr>
          <a:xfrm>
            <a:off x="5437875" y="1942425"/>
            <a:ext cx="5955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66da807aea_0_68"/>
          <p:cNvSpPr/>
          <p:nvPr/>
        </p:nvSpPr>
        <p:spPr>
          <a:xfrm>
            <a:off x="6605200" y="157377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66da807aea_0_68"/>
          <p:cNvSpPr/>
          <p:nvPr/>
        </p:nvSpPr>
        <p:spPr>
          <a:xfrm>
            <a:off x="7335175" y="157377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166da807aea_0_68"/>
          <p:cNvSpPr/>
          <p:nvPr/>
        </p:nvSpPr>
        <p:spPr>
          <a:xfrm>
            <a:off x="7335175" y="194242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166da807aea_0_68"/>
          <p:cNvSpPr/>
          <p:nvPr/>
        </p:nvSpPr>
        <p:spPr>
          <a:xfrm>
            <a:off x="6605200" y="1942425"/>
            <a:ext cx="378300" cy="15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3"/>
          <p:cNvSpPr txBox="1"/>
          <p:nvPr>
            <p:ph type="title"/>
          </p:nvPr>
        </p:nvSpPr>
        <p:spPr>
          <a:xfrm>
            <a:off x="351375" y="2225550"/>
            <a:ext cx="2864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3500">
                <a:solidFill>
                  <a:schemeClr val="dk1"/>
                </a:solidFill>
              </a:rPr>
              <a:t>Thank you!</a:t>
            </a:r>
            <a:endParaRPr sz="3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Table Of Content</a:t>
            </a:r>
            <a:endParaRPr/>
          </a:p>
        </p:txBody>
      </p:sp>
      <p:sp>
        <p:nvSpPr>
          <p:cNvPr id="235" name="Google Shape;235;p2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rabicPeriod"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Objective and Model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2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2.	Dataset</a:t>
            </a:r>
            <a:endParaRPr b="0" i="0" sz="1400" u="none" cap="none" strike="noStrike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2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3.	Exploratory Data Analysis</a:t>
            </a:r>
            <a:endParaRPr b="0" i="0" sz="1400" u="none" cap="none" strike="noStrike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4.	Data Preprocessing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2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5.	Model Evaluation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2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6.	Sample Testing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2"/>
          <p:cNvSpPr txBox="1"/>
          <p:nvPr/>
        </p:nvSpPr>
        <p:spPr>
          <a:xfrm>
            <a:off x="1294298" y="4050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.	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Deployment App Demo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Objective</a:t>
            </a:r>
            <a:endParaRPr/>
          </a:p>
        </p:txBody>
      </p:sp>
      <p:sp>
        <p:nvSpPr>
          <p:cNvPr id="247" name="Google Shape;247;p3"/>
          <p:cNvSpPr txBox="1"/>
          <p:nvPr>
            <p:ph idx="1" type="body"/>
          </p:nvPr>
        </p:nvSpPr>
        <p:spPr>
          <a:xfrm>
            <a:off x="1297500" y="11103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/>
              <a:t>An Artificial Neural Network Model to predict that a customer will churn or not</a:t>
            </a:r>
            <a:endParaRPr/>
          </a:p>
        </p:txBody>
      </p:sp>
      <p:sp>
        <p:nvSpPr>
          <p:cNvPr id="248" name="Google Shape;248;p3"/>
          <p:cNvSpPr txBox="1"/>
          <p:nvPr>
            <p:ph type="title"/>
          </p:nvPr>
        </p:nvSpPr>
        <p:spPr>
          <a:xfrm>
            <a:off x="1297500" y="23569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Model :</a:t>
            </a:r>
            <a:endParaRPr/>
          </a:p>
        </p:txBody>
      </p:sp>
      <p:sp>
        <p:nvSpPr>
          <p:cNvPr id="249" name="Google Shape;249;p3"/>
          <p:cNvSpPr txBox="1"/>
          <p:nvPr>
            <p:ph idx="1" type="body"/>
          </p:nvPr>
        </p:nvSpPr>
        <p:spPr>
          <a:xfrm>
            <a:off x="1297500" y="4039725"/>
            <a:ext cx="70389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Sequential API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Functional API</a:t>
            </a:r>
            <a:endParaRPr/>
          </a:p>
        </p:txBody>
      </p:sp>
      <p:sp>
        <p:nvSpPr>
          <p:cNvPr id="250" name="Google Shape;250;p3"/>
          <p:cNvSpPr txBox="1"/>
          <p:nvPr>
            <p:ph idx="1" type="body"/>
          </p:nvPr>
        </p:nvSpPr>
        <p:spPr>
          <a:xfrm>
            <a:off x="1297500" y="2972925"/>
            <a:ext cx="70389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ANN</a:t>
            </a:r>
            <a:endParaRPr/>
          </a:p>
        </p:txBody>
      </p:sp>
      <p:sp>
        <p:nvSpPr>
          <p:cNvPr id="251" name="Google Shape;251;p3"/>
          <p:cNvSpPr txBox="1"/>
          <p:nvPr>
            <p:ph type="title"/>
          </p:nvPr>
        </p:nvSpPr>
        <p:spPr>
          <a:xfrm>
            <a:off x="1297500" y="3415300"/>
            <a:ext cx="70389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With 2 API</a:t>
            </a:r>
            <a:r>
              <a:rPr lang="en-GB"/>
              <a:t> 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id="257" name="Google Shape;257;p4"/>
          <p:cNvSpPr txBox="1"/>
          <p:nvPr>
            <p:ph idx="1" type="body"/>
          </p:nvPr>
        </p:nvSpPr>
        <p:spPr>
          <a:xfrm>
            <a:off x="152400" y="4290525"/>
            <a:ext cx="88392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/>
              <a:t>Data consists of 7,043 rows and 21 columns. 3 columns are integers, and 18 columns are string.</a:t>
            </a:r>
            <a:endParaRPr/>
          </a:p>
        </p:txBody>
      </p:sp>
      <p:sp>
        <p:nvSpPr>
          <p:cNvPr id="258" name="Google Shape;258;p4"/>
          <p:cNvSpPr txBox="1"/>
          <p:nvPr>
            <p:ph idx="1" type="body"/>
          </p:nvPr>
        </p:nvSpPr>
        <p:spPr>
          <a:xfrm>
            <a:off x="152400" y="4673325"/>
            <a:ext cx="71025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 u="sng">
                <a:solidFill>
                  <a:srgbClr val="008FFF"/>
                </a:solidFill>
                <a:latin typeface="Montserrat"/>
                <a:ea typeface="Montserrat"/>
                <a:cs typeface="Montserrat"/>
                <a:sym typeface="Montserrat"/>
              </a:rPr>
              <a:t>https://www.kaggle.com/datasets/blastchar/telco-customer-churn</a:t>
            </a:r>
            <a:endParaRPr u="sng">
              <a:solidFill>
                <a:srgbClr val="008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199" cy="260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"/>
          <p:cNvSpPr txBox="1"/>
          <p:nvPr>
            <p:ph type="title"/>
          </p:nvPr>
        </p:nvSpPr>
        <p:spPr>
          <a:xfrm>
            <a:off x="3926600" y="2114700"/>
            <a:ext cx="4119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Exploratory Data Analysis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600" y="1182150"/>
            <a:ext cx="6504699" cy="39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Correlation Matrix</a:t>
            </a:r>
            <a:endParaRPr/>
          </a:p>
        </p:txBody>
      </p:sp>
      <p:sp>
        <p:nvSpPr>
          <p:cNvPr id="271" name="Google Shape;271;p6"/>
          <p:cNvSpPr/>
          <p:nvPr/>
        </p:nvSpPr>
        <p:spPr>
          <a:xfrm>
            <a:off x="7185400" y="1545225"/>
            <a:ext cx="197700" cy="1977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1612100" y="1723575"/>
            <a:ext cx="388800" cy="1518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1612100" y="1568175"/>
            <a:ext cx="388800" cy="1518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7185400" y="1700625"/>
            <a:ext cx="197700" cy="1977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7185400" y="1851475"/>
            <a:ext cx="197700" cy="1977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/>
          <p:cNvSpPr/>
          <p:nvPr/>
        </p:nvSpPr>
        <p:spPr>
          <a:xfrm>
            <a:off x="7185400" y="2049175"/>
            <a:ext cx="197700" cy="1977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7185400" y="2683575"/>
            <a:ext cx="197700" cy="1977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7185400" y="2881275"/>
            <a:ext cx="197700" cy="1977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/>
          <p:cNvSpPr/>
          <p:nvPr/>
        </p:nvSpPr>
        <p:spPr>
          <a:xfrm>
            <a:off x="7185400" y="3043500"/>
            <a:ext cx="197700" cy="1977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/>
          <p:nvPr/>
        </p:nvSpPr>
        <p:spPr>
          <a:xfrm>
            <a:off x="7185400" y="3181975"/>
            <a:ext cx="197700" cy="1977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/>
          <p:nvPr/>
        </p:nvSpPr>
        <p:spPr>
          <a:xfrm>
            <a:off x="7185400" y="3666525"/>
            <a:ext cx="197700" cy="1977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/>
          <p:cNvSpPr/>
          <p:nvPr/>
        </p:nvSpPr>
        <p:spPr>
          <a:xfrm>
            <a:off x="7185400" y="3821925"/>
            <a:ext cx="197700" cy="1977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6"/>
          <p:cNvSpPr/>
          <p:nvPr/>
        </p:nvSpPr>
        <p:spPr>
          <a:xfrm>
            <a:off x="7185400" y="4151075"/>
            <a:ext cx="197700" cy="1977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6"/>
          <p:cNvSpPr/>
          <p:nvPr/>
        </p:nvSpPr>
        <p:spPr>
          <a:xfrm>
            <a:off x="1612100" y="1898325"/>
            <a:ext cx="388800" cy="1518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6"/>
          <p:cNvSpPr/>
          <p:nvPr/>
        </p:nvSpPr>
        <p:spPr>
          <a:xfrm>
            <a:off x="1612100" y="2073075"/>
            <a:ext cx="388800" cy="1518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6"/>
          <p:cNvSpPr/>
          <p:nvPr/>
        </p:nvSpPr>
        <p:spPr>
          <a:xfrm>
            <a:off x="1612100" y="2706525"/>
            <a:ext cx="388800" cy="1518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6"/>
          <p:cNvSpPr/>
          <p:nvPr/>
        </p:nvSpPr>
        <p:spPr>
          <a:xfrm>
            <a:off x="1612100" y="2904225"/>
            <a:ext cx="388800" cy="1518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6"/>
          <p:cNvSpPr/>
          <p:nvPr/>
        </p:nvSpPr>
        <p:spPr>
          <a:xfrm>
            <a:off x="1612100" y="3066450"/>
            <a:ext cx="388800" cy="1518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6"/>
          <p:cNvSpPr/>
          <p:nvPr/>
        </p:nvSpPr>
        <p:spPr>
          <a:xfrm>
            <a:off x="1612100" y="3204925"/>
            <a:ext cx="388800" cy="1518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6"/>
          <p:cNvSpPr/>
          <p:nvPr/>
        </p:nvSpPr>
        <p:spPr>
          <a:xfrm>
            <a:off x="1612100" y="3844875"/>
            <a:ext cx="388800" cy="1518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6"/>
          <p:cNvSpPr/>
          <p:nvPr/>
        </p:nvSpPr>
        <p:spPr>
          <a:xfrm>
            <a:off x="1612100" y="3689475"/>
            <a:ext cx="388800" cy="1518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6"/>
          <p:cNvSpPr/>
          <p:nvPr/>
        </p:nvSpPr>
        <p:spPr>
          <a:xfrm>
            <a:off x="1612100" y="4174025"/>
            <a:ext cx="388800" cy="1518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"/>
          <p:cNvSpPr txBox="1"/>
          <p:nvPr>
            <p:ph type="title"/>
          </p:nvPr>
        </p:nvSpPr>
        <p:spPr>
          <a:xfrm>
            <a:off x="1645125" y="4087075"/>
            <a:ext cx="28611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>
                <a:highlight>
                  <a:srgbClr val="1E1E1E"/>
                </a:highlight>
              </a:rPr>
              <a:t>Low</a:t>
            </a:r>
            <a:r>
              <a:rPr lang="en-GB" sz="1100">
                <a:highlight>
                  <a:srgbClr val="1E1E1E"/>
                </a:highlight>
              </a:rPr>
              <a:t>er tenure indicates that customer will churn</a:t>
            </a:r>
            <a:endParaRPr sz="1100"/>
          </a:p>
        </p:txBody>
      </p:sp>
      <p:sp>
        <p:nvSpPr>
          <p:cNvPr id="298" name="Google Shape;298;p7"/>
          <p:cNvSpPr txBox="1"/>
          <p:nvPr>
            <p:ph idx="4294967295" type="subTitle"/>
          </p:nvPr>
        </p:nvSpPr>
        <p:spPr>
          <a:xfrm>
            <a:off x="1297500" y="472775"/>
            <a:ext cx="4610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b="0" i="0" lang="en-GB" sz="2000" u="none" cap="none" strike="noStrike">
                <a:latin typeface="Montserrat"/>
                <a:ea typeface="Montserrat"/>
                <a:cs typeface="Montserrat"/>
                <a:sym typeface="Montserrat"/>
              </a:rPr>
              <a:t>What Triggers </a:t>
            </a:r>
            <a:r>
              <a:rPr lang="en-GB" sz="2000">
                <a:latin typeface="Montserrat"/>
                <a:ea typeface="Montserrat"/>
                <a:cs typeface="Montserrat"/>
                <a:sym typeface="Montserrat"/>
              </a:rPr>
              <a:t>Churn</a:t>
            </a:r>
            <a:r>
              <a:rPr b="0" i="0" lang="en-GB" sz="2000" u="none" cap="none" strike="noStrike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03900"/>
            <a:ext cx="3556351" cy="3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850" y="1003904"/>
            <a:ext cx="3556800" cy="30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7"/>
          <p:cNvSpPr txBox="1"/>
          <p:nvPr>
            <p:ph type="title"/>
          </p:nvPr>
        </p:nvSpPr>
        <p:spPr>
          <a:xfrm>
            <a:off x="5201700" y="4072850"/>
            <a:ext cx="28611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>
                <a:highlight>
                  <a:srgbClr val="1E1E1E"/>
                </a:highlight>
              </a:rPr>
              <a:t>High</a:t>
            </a:r>
            <a:r>
              <a:rPr lang="en-GB" sz="1100">
                <a:highlight>
                  <a:srgbClr val="1E1E1E"/>
                </a:highlight>
              </a:rPr>
              <a:t>er MonthlyCharges indicates that customer will churn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Data Preprocessing</a:t>
            </a:r>
            <a:endParaRPr/>
          </a:p>
        </p:txBody>
      </p:sp>
      <p:sp>
        <p:nvSpPr>
          <p:cNvPr id="307" name="Google Shape;307;p8"/>
          <p:cNvSpPr txBox="1"/>
          <p:nvPr/>
        </p:nvSpPr>
        <p:spPr>
          <a:xfrm>
            <a:off x="1934700" y="1092025"/>
            <a:ext cx="15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Handling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8" name="Google Shape;308;p8"/>
          <p:cNvCxnSpPr>
            <a:stCxn id="307" idx="2"/>
          </p:cNvCxnSpPr>
          <p:nvPr/>
        </p:nvCxnSpPr>
        <p:spPr>
          <a:xfrm flipH="1">
            <a:off x="2067900" y="1492225"/>
            <a:ext cx="621600" cy="6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9" name="Google Shape;309;p8"/>
          <p:cNvCxnSpPr/>
          <p:nvPr/>
        </p:nvCxnSpPr>
        <p:spPr>
          <a:xfrm>
            <a:off x="2689500" y="1492225"/>
            <a:ext cx="622800" cy="6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0" name="Google Shape;310;p8"/>
          <p:cNvSpPr txBox="1"/>
          <p:nvPr/>
        </p:nvSpPr>
        <p:spPr>
          <a:xfrm>
            <a:off x="1179900" y="2114600"/>
            <a:ext cx="15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Outliers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8"/>
          <p:cNvSpPr txBox="1"/>
          <p:nvPr/>
        </p:nvSpPr>
        <p:spPr>
          <a:xfrm>
            <a:off x="2689500" y="2114600"/>
            <a:ext cx="15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Missing Values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8"/>
          <p:cNvSpPr txBox="1"/>
          <p:nvPr/>
        </p:nvSpPr>
        <p:spPr>
          <a:xfrm>
            <a:off x="6072000" y="1091638"/>
            <a:ext cx="15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3" name="Google Shape;313;p8"/>
          <p:cNvCxnSpPr>
            <a:stCxn id="312" idx="2"/>
          </p:cNvCxnSpPr>
          <p:nvPr/>
        </p:nvCxnSpPr>
        <p:spPr>
          <a:xfrm flipH="1">
            <a:off x="6205200" y="1491838"/>
            <a:ext cx="621600" cy="6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4" name="Google Shape;314;p8"/>
          <p:cNvCxnSpPr/>
          <p:nvPr/>
        </p:nvCxnSpPr>
        <p:spPr>
          <a:xfrm>
            <a:off x="6826800" y="1491838"/>
            <a:ext cx="622800" cy="6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5" name="Google Shape;315;p8"/>
          <p:cNvSpPr txBox="1"/>
          <p:nvPr/>
        </p:nvSpPr>
        <p:spPr>
          <a:xfrm>
            <a:off x="5317200" y="2114213"/>
            <a:ext cx="15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Scaling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8"/>
          <p:cNvSpPr txBox="1"/>
          <p:nvPr/>
        </p:nvSpPr>
        <p:spPr>
          <a:xfrm>
            <a:off x="6826800" y="2114213"/>
            <a:ext cx="15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Encoding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7" name="Google Shape;317;p8"/>
          <p:cNvCxnSpPr/>
          <p:nvPr/>
        </p:nvCxnSpPr>
        <p:spPr>
          <a:xfrm flipH="1">
            <a:off x="5960100" y="2514413"/>
            <a:ext cx="245100" cy="9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8" name="Google Shape;318;p8"/>
          <p:cNvSpPr txBox="1"/>
          <p:nvPr/>
        </p:nvSpPr>
        <p:spPr>
          <a:xfrm>
            <a:off x="5161725" y="3494750"/>
            <a:ext cx="15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MinMaxScaler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9" name="Google Shape;319;p8"/>
          <p:cNvCxnSpPr/>
          <p:nvPr/>
        </p:nvCxnSpPr>
        <p:spPr>
          <a:xfrm>
            <a:off x="7581600" y="2514413"/>
            <a:ext cx="2448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0" name="Google Shape;320;p8"/>
          <p:cNvSpPr txBox="1"/>
          <p:nvPr/>
        </p:nvSpPr>
        <p:spPr>
          <a:xfrm>
            <a:off x="7017975" y="3494750"/>
            <a:ext cx="17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OneHotEncoder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8"/>
          <p:cNvSpPr txBox="1"/>
          <p:nvPr/>
        </p:nvSpPr>
        <p:spPr>
          <a:xfrm>
            <a:off x="2724500" y="4646325"/>
            <a:ext cx="150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Missing Values to handle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8"/>
          <p:cNvSpPr txBox="1"/>
          <p:nvPr/>
        </p:nvSpPr>
        <p:spPr>
          <a:xfrm>
            <a:off x="0" y="4125650"/>
            <a:ext cx="2689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the mean and 50% is not significantly different, data is fairly normally distributed. Therefore no handling outliers are needed.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" y="2514425"/>
            <a:ext cx="2689200" cy="15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500" y="2514425"/>
            <a:ext cx="1474600" cy="2131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8"/>
          <p:cNvCxnSpPr/>
          <p:nvPr/>
        </p:nvCxnSpPr>
        <p:spPr>
          <a:xfrm>
            <a:off x="4010575" y="4558000"/>
            <a:ext cx="83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602741a11e_0_0"/>
          <p:cNvSpPr txBox="1"/>
          <p:nvPr>
            <p:ph type="title"/>
          </p:nvPr>
        </p:nvSpPr>
        <p:spPr>
          <a:xfrm>
            <a:off x="3926600" y="2114700"/>
            <a:ext cx="4119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Model Evaluation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